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6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6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3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0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27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9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7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4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3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9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5DFEA-62E9-4FA7-B4E7-D11E90FF198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203AE-4D4F-4F30-9B7C-F5802AE3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6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Protein</a:t>
            </a:r>
            <a:r>
              <a:rPr lang="ar-EG" sz="4800" b="1" dirty="0" smtClean="0"/>
              <a:t> </a:t>
            </a:r>
            <a:r>
              <a:rPr lang="en-US" sz="4800" b="1" dirty="0" smtClean="0"/>
              <a:t>losing </a:t>
            </a:r>
            <a:r>
              <a:rPr lang="en-US" sz="4800" b="1" dirty="0" err="1"/>
              <a:t>enteropathy</a:t>
            </a:r>
            <a:r>
              <a:rPr lang="en-US" sz="4800" b="1" dirty="0"/>
              <a:t> (PLE)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</a:rPr>
              <a:t>Mohamad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Ibrahem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3800" dirty="0" smtClean="0">
                <a:solidFill>
                  <a:srgbClr val="FF0000"/>
                </a:solidFill>
              </a:rPr>
              <a:t>Assistant lecturer </a:t>
            </a:r>
          </a:p>
          <a:p>
            <a:r>
              <a:rPr lang="en-US" sz="3800" dirty="0" smtClean="0">
                <a:solidFill>
                  <a:srgbClr val="FF0000"/>
                </a:solidFill>
              </a:rPr>
              <a:t>Internal Medicine Department</a:t>
            </a: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/>
              <a:t>Non erosive gastrointestinal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-</a:t>
            </a:r>
            <a:r>
              <a:rPr lang="en-US" dirty="0"/>
              <a:t>Celiac disease</a:t>
            </a:r>
          </a:p>
          <a:p>
            <a:r>
              <a:rPr lang="en-US" dirty="0"/>
              <a:t>-Hypertrophic </a:t>
            </a:r>
            <a:r>
              <a:rPr lang="en-US" dirty="0" err="1"/>
              <a:t>gastropathies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Eosinophilic</a:t>
            </a:r>
            <a:r>
              <a:rPr lang="en-US" dirty="0"/>
              <a:t> gastroenteritis</a:t>
            </a:r>
          </a:p>
          <a:p>
            <a:r>
              <a:rPr lang="en-US" dirty="0"/>
              <a:t>-Lymphocytic gastritis</a:t>
            </a:r>
          </a:p>
          <a:p>
            <a:r>
              <a:rPr lang="en-US" dirty="0"/>
              <a:t>-Connective tissue disorders</a:t>
            </a:r>
          </a:p>
          <a:p>
            <a:r>
              <a:rPr lang="en-US" dirty="0"/>
              <a:t>-Small intestinal bacterial overgrowth</a:t>
            </a:r>
          </a:p>
          <a:p>
            <a:r>
              <a:rPr lang="en-US" dirty="0"/>
              <a:t>-Amyloidosis</a:t>
            </a:r>
          </a:p>
          <a:p>
            <a:r>
              <a:rPr lang="en-US" dirty="0"/>
              <a:t>-Tropical </a:t>
            </a:r>
            <a:r>
              <a:rPr lang="en-US" dirty="0" err="1"/>
              <a:t>sprue</a:t>
            </a:r>
            <a:endParaRPr lang="en-US" dirty="0"/>
          </a:p>
          <a:p>
            <a:r>
              <a:rPr lang="en-US" dirty="0"/>
              <a:t>-Whipple’s </a:t>
            </a:r>
            <a:r>
              <a:rPr lang="en-US" dirty="0" smtClean="0"/>
              <a:t>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02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Increased interstitial pressure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Intestinal </a:t>
            </a:r>
            <a:r>
              <a:rPr lang="en-US" dirty="0" err="1" smtClean="0"/>
              <a:t>lymphangiectasia</a:t>
            </a:r>
            <a:endParaRPr lang="en-US" dirty="0" smtClean="0"/>
          </a:p>
          <a:p>
            <a:r>
              <a:rPr lang="en-US" dirty="0" smtClean="0"/>
              <a:t>Congestive heart failure</a:t>
            </a:r>
          </a:p>
          <a:p>
            <a:r>
              <a:rPr lang="en-US" dirty="0" smtClean="0"/>
              <a:t>Constrictive pericarditis</a:t>
            </a:r>
          </a:p>
          <a:p>
            <a:r>
              <a:rPr lang="en-US" dirty="0" smtClean="0"/>
              <a:t>Portal hypertensive </a:t>
            </a:r>
            <a:r>
              <a:rPr lang="en-US" dirty="0" err="1" smtClean="0"/>
              <a:t>gastroenteropathy</a:t>
            </a:r>
            <a:endParaRPr lang="en-US" dirty="0" smtClean="0"/>
          </a:p>
          <a:p>
            <a:r>
              <a:rPr lang="en-US" dirty="0" smtClean="0"/>
              <a:t>Hepatic venous outflow obstruction</a:t>
            </a:r>
          </a:p>
          <a:p>
            <a:r>
              <a:rPr lang="en-US" dirty="0" smtClean="0"/>
              <a:t>Mesenteric venous thrombosis</a:t>
            </a:r>
          </a:p>
          <a:p>
            <a:r>
              <a:rPr lang="en-US" dirty="0" err="1" smtClean="0"/>
              <a:t>Sclerosing</a:t>
            </a:r>
            <a:r>
              <a:rPr lang="en-US" dirty="0" smtClean="0"/>
              <a:t> </a:t>
            </a:r>
            <a:r>
              <a:rPr lang="en-US" dirty="0" err="1" smtClean="0"/>
              <a:t>mesenteritis</a:t>
            </a:r>
            <a:endParaRPr lang="en-US" dirty="0" smtClean="0"/>
          </a:p>
          <a:p>
            <a:r>
              <a:rPr lang="en-US" dirty="0" smtClean="0"/>
              <a:t>Mesenteric tuberculosis or </a:t>
            </a:r>
            <a:r>
              <a:rPr lang="en-US" dirty="0" err="1" smtClean="0"/>
              <a:t>sarcoidosis</a:t>
            </a:r>
            <a:endParaRPr lang="en-US" dirty="0" smtClean="0"/>
          </a:p>
          <a:p>
            <a:r>
              <a:rPr lang="en-US" dirty="0" err="1" smtClean="0"/>
              <a:t>Neoplasia</a:t>
            </a:r>
            <a:r>
              <a:rPr lang="en-US" dirty="0" smtClean="0"/>
              <a:t> involving mesenteric lymph nodes or </a:t>
            </a:r>
            <a:r>
              <a:rPr lang="en-US" dirty="0" err="1" smtClean="0"/>
              <a:t>lymphatics</a:t>
            </a:r>
            <a:endParaRPr lang="en-US" dirty="0" smtClean="0"/>
          </a:p>
          <a:p>
            <a:r>
              <a:rPr lang="en-US" dirty="0" smtClean="0"/>
              <a:t>Congenital </a:t>
            </a:r>
            <a:r>
              <a:rPr lang="en-US" dirty="0"/>
              <a:t>malformations of </a:t>
            </a:r>
            <a:r>
              <a:rPr lang="en-US" dirty="0" err="1"/>
              <a:t>lymphatics</a:t>
            </a:r>
            <a:endParaRPr lang="en-US" dirty="0"/>
          </a:p>
          <a:p>
            <a:r>
              <a:rPr lang="en-US" dirty="0"/>
              <a:t>Retroperitoneal fibrosis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54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Diagnosis of 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The clinical manifestations of PLE are highly variable, being related to the underlying cause</a:t>
            </a:r>
            <a:r>
              <a:rPr lang="en-US" sz="2400" dirty="0" smtClean="0"/>
              <a:t>, but </a:t>
            </a:r>
            <a:r>
              <a:rPr lang="en-US" sz="2400" dirty="0"/>
              <a:t>tend to mainly consist of: </a:t>
            </a:r>
            <a:r>
              <a:rPr lang="en-US" sz="2400" u="sng" dirty="0"/>
              <a:t>edema</a:t>
            </a:r>
            <a:r>
              <a:rPr lang="en-US" sz="2400" dirty="0"/>
              <a:t>.</a:t>
            </a:r>
          </a:p>
          <a:p>
            <a:r>
              <a:rPr lang="en-US" sz="2400" dirty="0"/>
              <a:t> -Diarrhea and other GIT symptoms are frequently not present. </a:t>
            </a:r>
          </a:p>
          <a:p>
            <a:r>
              <a:rPr lang="en-US" sz="2400" dirty="0"/>
              <a:t>-The main laboratory findings are reduced serum concentrations of albumin, protein, γ -globulins, fibrinogen</a:t>
            </a:r>
            <a:r>
              <a:rPr lang="en-US" sz="2400" dirty="0" smtClean="0"/>
              <a:t>, transferrin</a:t>
            </a:r>
            <a:r>
              <a:rPr lang="en-US" sz="2400" dirty="0"/>
              <a:t>, and </a:t>
            </a:r>
            <a:r>
              <a:rPr lang="en-US" sz="2400" dirty="0" err="1"/>
              <a:t>ceruloplasmin</a:t>
            </a:r>
            <a:r>
              <a:rPr lang="en-US" sz="2400" dirty="0"/>
              <a:t>. </a:t>
            </a:r>
          </a:p>
          <a:p>
            <a:r>
              <a:rPr lang="en-US" sz="2400" dirty="0"/>
              <a:t>-PLE may also be associated with </a:t>
            </a:r>
            <a:r>
              <a:rPr lang="en-US" sz="2400" dirty="0" smtClean="0"/>
              <a:t>fat </a:t>
            </a:r>
            <a:r>
              <a:rPr lang="en-US" sz="2400" dirty="0" err="1" smtClean="0"/>
              <a:t>malabsorption</a:t>
            </a:r>
            <a:r>
              <a:rPr lang="en-US" sz="2400" dirty="0" smtClean="0"/>
              <a:t> </a:t>
            </a:r>
            <a:r>
              <a:rPr lang="en-US" sz="2400" dirty="0"/>
              <a:t>and fat-soluble vitamin deficiencies caused by the primary disease.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031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The </a:t>
            </a:r>
            <a:r>
              <a:rPr lang="en-US" sz="3400" dirty="0"/>
              <a:t>initial step in the evaluation of the patient with </a:t>
            </a:r>
            <a:r>
              <a:rPr lang="en-US" sz="3400" dirty="0" err="1"/>
              <a:t>hypoproteinemia</a:t>
            </a:r>
            <a:r>
              <a:rPr lang="en-US" sz="3400" dirty="0"/>
              <a:t> and / or </a:t>
            </a:r>
            <a:r>
              <a:rPr lang="en-US" sz="3400" dirty="0" err="1"/>
              <a:t>hypoalbuminemia</a:t>
            </a:r>
            <a:r>
              <a:rPr lang="en-US" sz="3400" dirty="0"/>
              <a:t> is to exclude other, more common, etiologies such as malnutrition, liver, and renal diseases. </a:t>
            </a:r>
          </a:p>
          <a:p>
            <a:r>
              <a:rPr lang="en-US" sz="3400" dirty="0" smtClean="0"/>
              <a:t>the </a:t>
            </a:r>
            <a:r>
              <a:rPr lang="en-US" sz="3400" dirty="0"/>
              <a:t>most commonly used and reliable method to determine enteric protein loss is to determine the clearance of A1AT from plasma. </a:t>
            </a:r>
          </a:p>
          <a:p>
            <a:r>
              <a:rPr lang="en-US" sz="3400" dirty="0"/>
              <a:t>A1AT is a protein synthesized in the liver that is neither actively secreted nor absorbed, has a molecular weight similar to albumin, and does not undergo proteolysis or degradation in the gut, thereby allowing for its intact elimination and detection in feces. </a:t>
            </a:r>
          </a:p>
        </p:txBody>
      </p:sp>
    </p:spTree>
    <p:extLst>
      <p:ext uri="{BB962C8B-B14F-4D97-AF65-F5344CB8AC3E}">
        <p14:creationId xmlns:p14="http://schemas.microsoft.com/office/powerpoint/2010/main" val="329000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48307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Fecal A1AT concentration is ≤ 54 mg/ dl</a:t>
            </a:r>
            <a:r>
              <a:rPr lang="en-US" sz="28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 </a:t>
            </a:r>
            <a:r>
              <a:rPr lang="en-US" sz="2400" u="sng" dirty="0"/>
              <a:t>Normal A1AT clearance is ≤ 27 ml/ 24 h.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Diarrhea </a:t>
            </a:r>
            <a:r>
              <a:rPr lang="en-US" sz="2400" dirty="0"/>
              <a:t>from any cause can increase the clearance of A1AT. Therefore, in the setting of diarrhea, the normal A1AT clearance increases to ≤ 56 ml/ 24 h 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 addition, this test does not distinguish between intestinal and gastric sources of protein loss. Because A1AT is degraded in environments with a pH &lt; 3.5, if a gastric source of protein loss is suspected or an acid </a:t>
            </a:r>
            <a:r>
              <a:rPr lang="en-US" sz="2400" dirty="0" err="1"/>
              <a:t>hypersecretory</a:t>
            </a:r>
            <a:r>
              <a:rPr lang="en-US" sz="2400" dirty="0"/>
              <a:t> state is known to be present, it is recommended that the test be performed while the individual is receiving acid suppressive therapy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46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2600" dirty="0"/>
              <a:t>TTT of the cause.</a:t>
            </a:r>
          </a:p>
          <a:p>
            <a:r>
              <a:rPr lang="en-US" sz="2600" dirty="0"/>
              <a:t>The use of intermittent intravenous infusions of albumin is generally unhelpful in the long-term.</a:t>
            </a:r>
          </a:p>
          <a:p>
            <a:r>
              <a:rPr lang="en-US" sz="2600" dirty="0"/>
              <a:t>S</a:t>
            </a:r>
            <a:r>
              <a:rPr lang="en-US" sz="2600" dirty="0" smtClean="0"/>
              <a:t>upportive </a:t>
            </a:r>
            <a:r>
              <a:rPr lang="en-US" sz="2600" dirty="0"/>
              <a:t>care to avoid complications resulting from peripheral edema with support stockings, monitoring for skin breakdown, and adequate ambulation to prevent </a:t>
            </a:r>
            <a:r>
              <a:rPr lang="en-US" sz="2600" dirty="0" smtClean="0"/>
              <a:t>deep vein </a:t>
            </a:r>
            <a:r>
              <a:rPr lang="en-US" sz="2600" dirty="0"/>
              <a:t>thrombosis is recommended.</a:t>
            </a:r>
          </a:p>
          <a:p>
            <a:r>
              <a:rPr lang="en-US" sz="2600" dirty="0"/>
              <a:t> In contrast, diuretics are not generally useful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24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sz="2600" dirty="0"/>
              <a:t>A high-protein diet is generally recommended.</a:t>
            </a:r>
          </a:p>
          <a:p>
            <a:pPr marL="0" indent="0">
              <a:buNone/>
            </a:pPr>
            <a:r>
              <a:rPr lang="en-US" sz="2600" dirty="0"/>
              <a:t>Normal protein requirements are generally 0.6 – 0.8 g / kg / day. In PLE, this value may increase to 2.0 – 3.0 g / kg / day to achieve positive protein balance. High protein intake within this range can usually be achieved through changes in the diet and use of commercially available protein supplements. </a:t>
            </a:r>
            <a:endParaRPr lang="en-US" sz="2600" dirty="0" smtClean="0"/>
          </a:p>
          <a:p>
            <a:r>
              <a:rPr lang="en-US" sz="2600" dirty="0" smtClean="0"/>
              <a:t>Although </a:t>
            </a:r>
            <a:r>
              <a:rPr lang="en-US" sz="2600" dirty="0"/>
              <a:t>it is always preferable to use the gut for feeding, in certain conditions such as severe erosive disease or intestinal </a:t>
            </a:r>
            <a:r>
              <a:rPr lang="en-US" sz="2600" dirty="0" err="1"/>
              <a:t>dysmotility</a:t>
            </a:r>
            <a:r>
              <a:rPr lang="en-US" sz="2600" dirty="0"/>
              <a:t>, parenteral nutrition support may be necessary.</a:t>
            </a:r>
          </a:p>
        </p:txBody>
      </p:sp>
    </p:spTree>
    <p:extLst>
      <p:ext uri="{BB962C8B-B14F-4D97-AF65-F5344CB8AC3E}">
        <p14:creationId xmlns:p14="http://schemas.microsoft.com/office/powerpoint/2010/main" val="25033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400" b="1" dirty="0" smtClean="0"/>
              <a:t>Protein-losing </a:t>
            </a:r>
            <a:r>
              <a:rPr lang="en-US" sz="3400" b="1" dirty="0" err="1"/>
              <a:t>enteropathy</a:t>
            </a:r>
            <a:r>
              <a:rPr lang="en-US" sz="3400" b="1" dirty="0"/>
              <a:t> (PLE) is a rare syndrome of gastrointestinal protein loss that may complicate a variety of </a:t>
            </a:r>
            <a:r>
              <a:rPr lang="en-US" sz="3400" b="1" dirty="0" smtClean="0"/>
              <a:t>diseases.</a:t>
            </a:r>
          </a:p>
          <a:p>
            <a:r>
              <a:rPr lang="en-US" sz="3400" b="1" dirty="0" smtClean="0"/>
              <a:t>The </a:t>
            </a:r>
            <a:r>
              <a:rPr lang="en-US" sz="3400" b="1" dirty="0"/>
              <a:t>primary causes can be divided into erosive gastro intestinal disorders, non erosive gastrointestinal disorders, and disorders involving increased central venous pressure or mesenteric lymphatic obstruction.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5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="1" dirty="0">
                <a:solidFill>
                  <a:prstClr val="black"/>
                </a:solidFill>
              </a:rPr>
              <a:t>The diagnosis of PLE should be considered in patients with </a:t>
            </a:r>
            <a:r>
              <a:rPr lang="en-US" sz="2400" b="1" dirty="0" err="1">
                <a:solidFill>
                  <a:prstClr val="black"/>
                </a:solidFill>
              </a:rPr>
              <a:t>hypoproteinemia</a:t>
            </a:r>
            <a:r>
              <a:rPr lang="en-US" sz="2400" b="1" dirty="0">
                <a:solidFill>
                  <a:prstClr val="black"/>
                </a:solidFill>
              </a:rPr>
              <a:t> after other causes, such as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b="1" dirty="0">
                <a:solidFill>
                  <a:prstClr val="black"/>
                </a:solidFill>
              </a:rPr>
              <a:t>malnutrition, proteinuria, and impaired protein synthesis due to cirrhosis, have been excluded. </a:t>
            </a:r>
            <a:endParaRPr lang="en-US" sz="2400" b="1" dirty="0" smtClean="0">
              <a:solidFill>
                <a:prstClr val="black"/>
              </a:solidFill>
            </a:endParaRPr>
          </a:p>
          <a:p>
            <a:pPr lvl="0"/>
            <a:r>
              <a:rPr lang="en-US" sz="2400" b="1" dirty="0" smtClean="0">
                <a:solidFill>
                  <a:prstClr val="black"/>
                </a:solidFill>
              </a:rPr>
              <a:t>The </a:t>
            </a:r>
            <a:r>
              <a:rPr lang="en-US" sz="2400" b="1" dirty="0">
                <a:solidFill>
                  <a:prstClr val="black"/>
                </a:solidFill>
              </a:rPr>
              <a:t>diagnosis of PLE is most commonly based on the determination of fecal </a:t>
            </a:r>
            <a:r>
              <a:rPr lang="en-US" sz="2400" dirty="0">
                <a:solidFill>
                  <a:prstClr val="black"/>
                </a:solidFill>
              </a:rPr>
              <a:t>_ </a:t>
            </a:r>
            <a:r>
              <a:rPr lang="en-US" sz="2400" b="1" dirty="0">
                <a:solidFill>
                  <a:prstClr val="black"/>
                </a:solidFill>
              </a:rPr>
              <a:t>-1 antitrypsin clearance</a:t>
            </a:r>
            <a:r>
              <a:rPr lang="en-US" sz="2400" b="1">
                <a:solidFill>
                  <a:prstClr val="black"/>
                </a:solidFill>
              </a:rPr>
              <a:t>. </a:t>
            </a:r>
            <a:endParaRPr lang="en-US" sz="2400" b="1" smtClean="0">
              <a:solidFill>
                <a:prstClr val="black"/>
              </a:solidFill>
            </a:endParaRPr>
          </a:p>
          <a:p>
            <a:pPr lvl="0"/>
            <a:r>
              <a:rPr lang="en-US" sz="2400" b="1" smtClean="0">
                <a:solidFill>
                  <a:prstClr val="black"/>
                </a:solidFill>
              </a:rPr>
              <a:t>Treatment </a:t>
            </a:r>
            <a:r>
              <a:rPr lang="en-US" sz="2400" b="1" dirty="0">
                <a:solidFill>
                  <a:prstClr val="black"/>
                </a:solidFill>
              </a:rPr>
              <a:t>of PLE targets the underlying disease but also includes dietary modification, supportive care, and maintenance of nutritional status.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89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  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9600" dirty="0" smtClean="0"/>
              <a:t>THX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12435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Protein-losing </a:t>
            </a:r>
            <a:r>
              <a:rPr lang="en-US" dirty="0" err="1"/>
              <a:t>enteropathy</a:t>
            </a:r>
            <a:r>
              <a:rPr lang="en-US" dirty="0"/>
              <a:t> (PLE) is a rare condition characterized by a loss of serum protein into the gastrointestinal tract resulting in </a:t>
            </a:r>
            <a:r>
              <a:rPr lang="en-US" dirty="0" err="1"/>
              <a:t>hypoproteinemia</a:t>
            </a:r>
            <a:r>
              <a:rPr lang="en-US" dirty="0"/>
              <a:t>, which can be complicated by edema, ascites, pleural and pericardial effusions, and malnutrition.</a:t>
            </a:r>
          </a:p>
        </p:txBody>
      </p:sp>
    </p:spTree>
    <p:extLst>
      <p:ext uri="{BB962C8B-B14F-4D97-AF65-F5344CB8AC3E}">
        <p14:creationId xmlns:p14="http://schemas.microsoft.com/office/powerpoint/2010/main" val="168816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/>
              <a:t>Why PLE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dirty="0"/>
              <a:t>In the evaluation of a patient with </a:t>
            </a:r>
            <a:r>
              <a:rPr lang="en-US" dirty="0" err="1"/>
              <a:t>hypoproteinemia</a:t>
            </a:r>
            <a:r>
              <a:rPr lang="en-US" dirty="0"/>
              <a:t> and / or hypo </a:t>
            </a:r>
            <a:r>
              <a:rPr lang="en-US" dirty="0" err="1"/>
              <a:t>albuminemia</a:t>
            </a:r>
            <a:r>
              <a:rPr lang="en-US" dirty="0"/>
              <a:t>  more </a:t>
            </a:r>
            <a:r>
              <a:rPr lang="en-US" dirty="0" smtClean="0"/>
              <a:t>common etiologies should be </a:t>
            </a:r>
            <a:r>
              <a:rPr lang="en-US" dirty="0" err="1" smtClean="0"/>
              <a:t>considerd</a:t>
            </a:r>
            <a:r>
              <a:rPr lang="en-US" dirty="0" smtClean="0"/>
              <a:t>  </a:t>
            </a:r>
            <a:r>
              <a:rPr lang="en-US" dirty="0"/>
              <a:t>such as:</a:t>
            </a:r>
          </a:p>
          <a:p>
            <a:pPr marL="0" indent="0">
              <a:buNone/>
            </a:pPr>
            <a:r>
              <a:rPr lang="en-US" dirty="0" smtClean="0"/>
              <a:t>     1- </a:t>
            </a:r>
            <a:r>
              <a:rPr lang="en-US" dirty="0"/>
              <a:t>Malnutrition  (decreased intake </a:t>
            </a:r>
            <a:r>
              <a:rPr lang="en-US" dirty="0" smtClean="0"/>
              <a:t>).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2-Liver </a:t>
            </a:r>
            <a:r>
              <a:rPr lang="en-US" dirty="0"/>
              <a:t>diseases   (decreased synthesis) 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3- </a:t>
            </a:r>
            <a:r>
              <a:rPr lang="en-US" dirty="0"/>
              <a:t>Renal diseases  ( increased loss )  . .</a:t>
            </a:r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no cause has been identified there is concern of possible PLE</a:t>
            </a:r>
          </a:p>
        </p:txBody>
      </p:sp>
    </p:spTree>
    <p:extLst>
      <p:ext uri="{BB962C8B-B14F-4D97-AF65-F5344CB8AC3E}">
        <p14:creationId xmlns:p14="http://schemas.microsoft.com/office/powerpoint/2010/main" val="21597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Pathophysoiology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healthy </a:t>
            </a:r>
            <a:r>
              <a:rPr lang="en-US" dirty="0" smtClean="0"/>
              <a:t>individuals, daily </a:t>
            </a:r>
            <a:r>
              <a:rPr lang="en-US" dirty="0"/>
              <a:t>enteric loss of serum proteins accounts for approximately 1 – 2 % of the entire serum protein pool and enteric loss of albumin accounts for less than </a:t>
            </a:r>
            <a:r>
              <a:rPr lang="en-US" u="sng" dirty="0"/>
              <a:t>10 % of total albumin 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Indeed</a:t>
            </a:r>
            <a:r>
              <a:rPr lang="en-US" dirty="0"/>
              <a:t>, </a:t>
            </a:r>
            <a:r>
              <a:rPr lang="en-US" dirty="0" smtClean="0"/>
              <a:t>most endogenous </a:t>
            </a:r>
            <a:r>
              <a:rPr lang="en-US" dirty="0"/>
              <a:t>proteins found within the gut are from secretions and sloughed enterocytes.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343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/>
              <a:t>In contrast, gastrointestinal protein loss in PLE has been reported to involve </a:t>
            </a:r>
            <a:r>
              <a:rPr lang="en-US" u="sng" dirty="0"/>
              <a:t>up to 60 % of the total albumin pool.</a:t>
            </a:r>
          </a:p>
          <a:p>
            <a:r>
              <a:rPr lang="en-US" dirty="0" smtClean="0"/>
              <a:t>This excessive protein loss across the gut epithelium can be due to either mucosal injury, resulting in increased mucosal permeability, or to lymphatic obstruction resulting in direct leakage of protein-rich lymph.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09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serum protein levels most affected by this process are those with limited ability to rapidly respond to such losses and generally have longer half-lives such as albumin, most </a:t>
            </a:r>
            <a:r>
              <a:rPr lang="en-US" dirty="0" err="1" smtClean="0"/>
              <a:t>immunoglobulins</a:t>
            </a:r>
            <a:r>
              <a:rPr lang="en-US" dirty="0" smtClean="0"/>
              <a:t>, and </a:t>
            </a:r>
            <a:r>
              <a:rPr lang="en-US" dirty="0" err="1" smtClean="0"/>
              <a:t>ceruloplasmin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9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Hepatic protein synthesis is maintained or slightly increased in patients with PLE and this is reflected by normal or increased levels of rapid-turnover proteins such as </a:t>
            </a:r>
            <a:r>
              <a:rPr lang="en-US" dirty="0" err="1" smtClean="0"/>
              <a:t>prealbumin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r>
              <a:rPr lang="en-US" dirty="0" smtClean="0"/>
              <a:t>Lower serum concentrations of other substances such as lipids, iron, and other trace elements are also occasionally encountered in 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64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Causes of protein-losing </a:t>
            </a:r>
            <a:r>
              <a:rPr lang="en-US" b="1" dirty="0" err="1"/>
              <a:t>enteropathy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Erosive gastrointestinal </a:t>
            </a:r>
            <a:r>
              <a:rPr lang="en-US" b="1" i="1" dirty="0" smtClean="0"/>
              <a:t>disease.</a:t>
            </a:r>
            <a:endParaRPr lang="en-US" dirty="0"/>
          </a:p>
          <a:p>
            <a:r>
              <a:rPr lang="en-US" b="1" i="1" dirty="0" smtClean="0"/>
              <a:t>Non erosive </a:t>
            </a:r>
            <a:r>
              <a:rPr lang="en-US" b="1" i="1" dirty="0"/>
              <a:t>gastrointestinal </a:t>
            </a:r>
            <a:r>
              <a:rPr lang="en-US" b="1" i="1" dirty="0" smtClean="0"/>
              <a:t>disease.</a:t>
            </a:r>
            <a:endParaRPr lang="en-US" dirty="0"/>
          </a:p>
          <a:p>
            <a:r>
              <a:rPr lang="en-US" b="1" i="1" dirty="0"/>
              <a:t>Increased interstitial </a:t>
            </a:r>
            <a:r>
              <a:rPr lang="en-US" b="1" i="1" dirty="0" smtClean="0"/>
              <a:t>pressure.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26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Erosive gastrointestinal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</a:t>
            </a:r>
            <a:r>
              <a:rPr lang="en-US" dirty="0"/>
              <a:t>Inflammatory bowel disease</a:t>
            </a:r>
          </a:p>
          <a:p>
            <a:r>
              <a:rPr lang="en-US" dirty="0"/>
              <a:t>-Gut malignancy</a:t>
            </a:r>
          </a:p>
          <a:p>
            <a:r>
              <a:rPr lang="en-US" dirty="0"/>
              <a:t>-</a:t>
            </a:r>
            <a:r>
              <a:rPr lang="en-US" dirty="0" err="1"/>
              <a:t>Nonsteroidal</a:t>
            </a:r>
            <a:r>
              <a:rPr lang="en-US" dirty="0"/>
              <a:t> anti inflammatory drug </a:t>
            </a:r>
            <a:r>
              <a:rPr lang="en-US" dirty="0" err="1"/>
              <a:t>enteropathy</a:t>
            </a:r>
            <a:endParaRPr lang="en-US" dirty="0"/>
          </a:p>
          <a:p>
            <a:r>
              <a:rPr lang="en-US" dirty="0"/>
              <a:t>-Erosive </a:t>
            </a:r>
            <a:r>
              <a:rPr lang="en-US" dirty="0" err="1"/>
              <a:t>gastropathy</a:t>
            </a:r>
            <a:endParaRPr lang="en-US" dirty="0"/>
          </a:p>
          <a:p>
            <a:r>
              <a:rPr lang="en-US" dirty="0"/>
              <a:t>-Acute graft-vs.-host disease</a:t>
            </a:r>
          </a:p>
          <a:p>
            <a:r>
              <a:rPr lang="en-US" dirty="0"/>
              <a:t>-Pseudomembranous </a:t>
            </a:r>
            <a:r>
              <a:rPr lang="en-US" dirty="0" err="1"/>
              <a:t>enterocolitis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5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1026</Words>
  <Application>Microsoft Office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Protein losing enteropathy (PLE) </vt:lpstr>
      <vt:lpstr>Definition:</vt:lpstr>
      <vt:lpstr>Why PLE </vt:lpstr>
      <vt:lpstr>Pathophysoiology</vt:lpstr>
      <vt:lpstr>PowerPoint Presentation</vt:lpstr>
      <vt:lpstr>PowerPoint Presentation</vt:lpstr>
      <vt:lpstr>PowerPoint Presentation</vt:lpstr>
      <vt:lpstr>Causes of protein-losing enteropathy </vt:lpstr>
      <vt:lpstr>Erosive gastrointestinal disease</vt:lpstr>
      <vt:lpstr>Non erosive gastrointestinal disease</vt:lpstr>
      <vt:lpstr>Increased interstitial pressure</vt:lpstr>
      <vt:lpstr>Diagnosis of PLE</vt:lpstr>
      <vt:lpstr>PowerPoint Presentation</vt:lpstr>
      <vt:lpstr>PowerPoint Presentation</vt:lpstr>
      <vt:lpstr>Treatment</vt:lpstr>
      <vt:lpstr>PowerPoint Presentation</vt:lpstr>
      <vt:lpstr>Take home message</vt:lpstr>
      <vt:lpstr>PowerPoint Presentation</vt:lpstr>
      <vt:lpstr>THE    END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losing enteropathy (PLE)</dc:title>
  <dc:creator>ELARABY</dc:creator>
  <cp:lastModifiedBy>ELARABY</cp:lastModifiedBy>
  <cp:revision>17</cp:revision>
  <dcterms:created xsi:type="dcterms:W3CDTF">2016-12-14T12:05:01Z</dcterms:created>
  <dcterms:modified xsi:type="dcterms:W3CDTF">2016-12-20T09:10:24Z</dcterms:modified>
</cp:coreProperties>
</file>